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2EE23-A82E-4125-A663-C704F168C91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9EAF5-1B14-4502-8EC7-C58467D640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1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EAF5-1B14-4502-8EC7-C58467D6402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09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C75A-A98C-8B48-F75C-0D2C1F82C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53087-D66B-1B29-1D57-9EB1A520B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D86C-632C-8A9B-E7DF-D61DD082C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816A-3A78-5E27-76B3-A5E52FD1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25E98-DF1E-15CF-6EEE-4F2AE6E5E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52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B9A3-4399-9C55-66E1-3910F3E5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7B187-B5CD-E2B6-6DEB-457372A01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2C279-82AC-44FA-6A2B-C638CFFE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88362-52FD-A89F-100D-00F90E0F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FA0D9-9AC6-68A2-021D-54A2291A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61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2C7F3B-3E23-EE64-2310-162C03BF7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3572E-67E0-D3EE-9B6A-334FA269E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C613E-8587-3E35-8DAC-05F947A8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CA8CE-4BB2-9597-0C1F-E3902312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D5A2F-7A7A-1DE8-7A67-33DDF54B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23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196E-1505-38B4-8ACD-D9368E60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E69BB-C7C5-39EA-22EB-3D50F18F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EA5D-52DC-D2D5-ABF5-38B8533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B6C4A-8B13-943A-D8AF-E1A37EF6C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24EBD-82C7-F0CD-A411-C3E0AB6E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3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7DCF-2A1F-0821-C6AA-9E00B213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56A06-D5BB-7402-A252-B9B9B59EF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2D821-FCF5-2E07-17D1-8F4C90B4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B9550-873B-E28B-4633-1A70A24F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DD9A-201C-49A0-A7D0-00FC970E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65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5750-2FE8-D973-2E28-BA609C16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83E3-6139-ED9C-0708-55DEB8381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0D1A1-A32E-4A4B-539C-DDCE9FF42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E406-B72A-5104-B64A-BE9AD285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88167-E4D1-4FA2-A514-6E853BF8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98936-4E6A-C8BC-EC28-90FE4208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88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244E-DAB8-54E7-7433-AAEF48AD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DCAE-D5B3-6AFA-919F-1ED623C74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4D432-DF6D-EA41-57FA-28C9FF13F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24200-268C-3DBC-0880-8988C6664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17CBA-2B22-CA02-1F61-71C0AE2E9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051C3-F443-5FAD-9F44-875187C0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9CADA-A208-F608-9017-1F252181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86F001-EA07-4CFC-2C3E-C43E6A4D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28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7940-04BB-DEDA-8194-3F17C964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24C6A-7AA9-2362-A1C6-D64A1446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4F698-C5C6-CE4C-A82F-EEC75683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48FA5-5496-1332-84A4-3E9BFAB1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84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584A9-0084-0E8D-0DD1-883C8BCAB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20D04-13E2-9CAF-A5A9-E82D113A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02AD9-DD01-6856-AD34-145D9DC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66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0827-4AFB-1BD2-B6CE-9A9ED11D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B5F0-D67E-792B-9DCE-41980B84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BA244-5C78-04C7-B8D0-B266118D1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24B42-2DC8-E21E-C378-344269F6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21E15-70AB-F7C0-D927-92D1D4BE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832C3-1A84-8B31-40DA-D3DBCE95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58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D852-A433-B4C4-DE53-23469D33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FCE86-173D-27D9-6578-89FEA03CF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DFCC5-B044-27E7-8F9C-912F4D8C2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6952A-5B0C-BCAD-53FD-DE8569170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94DA3-340A-5095-4F51-DC5DF20B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057F4-BD91-1E55-6F47-8CBD1D66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63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30856-B3C2-83DD-C44D-B4C50363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11A5A-114A-52A7-7066-39A36388A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80728-0A8E-D991-8C95-45B3FFFB6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E7862-AAD6-46AB-A0AE-E9FC518DBCE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3B9C2-4EA8-E8FF-9DE4-FAD884223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AA485-68BD-A7AC-B6F1-73F8AB9BE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D5A8-F38C-4207-9323-CA84D32A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63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C2AED24-95E5-7AB2-BF58-790E12676D20}"/>
              </a:ext>
            </a:extLst>
          </p:cNvPr>
          <p:cNvSpPr/>
          <p:nvPr/>
        </p:nvSpPr>
        <p:spPr>
          <a:xfrm>
            <a:off x="6030423" y="145708"/>
            <a:ext cx="6401668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Fostering Cultural Sustainability: Scaling Businesses, Preserving Traditions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F4B71B4-DE79-8E5C-8197-E3A811A11401}"/>
              </a:ext>
            </a:extLst>
          </p:cNvPr>
          <p:cNvSpPr/>
          <p:nvPr/>
        </p:nvSpPr>
        <p:spPr>
          <a:xfrm>
            <a:off x="6096000" y="3526326"/>
            <a:ext cx="60173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Preserving cultural practices while scaling businesses is key. We aim to connect artisans to global markets. Our sustainable platform champions indigenous knowledge. Join us in fostering cultural sustainability.</a:t>
            </a:r>
            <a:endParaRPr lang="en-US" sz="17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4D9013C-A861-87A7-71EE-A2BDECCDBC12}"/>
              </a:ext>
            </a:extLst>
          </p:cNvPr>
          <p:cNvSpPr/>
          <p:nvPr/>
        </p:nvSpPr>
        <p:spPr>
          <a:xfrm>
            <a:off x="6280190" y="637424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7F8B7BF-CCBA-2924-A0D9-A55251036353}"/>
              </a:ext>
            </a:extLst>
          </p:cNvPr>
          <p:cNvSpPr/>
          <p:nvPr/>
        </p:nvSpPr>
        <p:spPr>
          <a:xfrm>
            <a:off x="6756440" y="6357342"/>
            <a:ext cx="307145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AutoShape 2" descr="22 Ways of Preserving Heritage and Passing Down Cultural Tradition -  Cultural Intention">
            <a:extLst>
              <a:ext uri="{FF2B5EF4-FFF2-40B4-BE49-F238E27FC236}">
                <a16:creationId xmlns:a16="http://schemas.microsoft.com/office/drawing/2014/main" id="{EECC481C-CFD4-B6B2-D725-2DD537610C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5600" y="1694396"/>
            <a:ext cx="3408546" cy="340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4" descr="22 Ways of Preserving Heritage and Passing Down Cultural Tradition -  Cultural Intention">
            <a:extLst>
              <a:ext uri="{FF2B5EF4-FFF2-40B4-BE49-F238E27FC236}">
                <a16:creationId xmlns:a16="http://schemas.microsoft.com/office/drawing/2014/main" id="{41D1A08D-3C0B-E990-A67A-69FF6D4BE1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E8088-7D16-3B77-3B8A-107058CF4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819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E5557C-8448-EDA1-05F3-D000A2B1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6" y="0"/>
            <a:ext cx="4789714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79B76C3-850D-D26E-C070-F711A91EDD1A}"/>
              </a:ext>
            </a:extLst>
          </p:cNvPr>
          <p:cNvSpPr/>
          <p:nvPr/>
        </p:nvSpPr>
        <p:spPr>
          <a:xfrm>
            <a:off x="793790" y="17199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2103BC4-8A20-9C31-0B10-9887DC9E2025}"/>
              </a:ext>
            </a:extLst>
          </p:cNvPr>
          <p:cNvSpPr/>
          <p:nvPr/>
        </p:nvSpPr>
        <p:spPr>
          <a:xfrm>
            <a:off x="793790" y="2675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time. Join us in fostering cultural sustainability.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3298CE8-1E6F-C3E6-9034-C8A62F479F1F}"/>
              </a:ext>
            </a:extLst>
          </p:cNvPr>
          <p:cNvSpPr/>
          <p:nvPr/>
        </p:nvSpPr>
        <p:spPr>
          <a:xfrm>
            <a:off x="793789" y="32475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 us with any questions.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7829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8D61B9-0040-C7E0-241F-1E36E3741931}"/>
              </a:ext>
            </a:extLst>
          </p:cNvPr>
          <p:cNvSpPr/>
          <p:nvPr/>
        </p:nvSpPr>
        <p:spPr>
          <a:xfrm>
            <a:off x="586961" y="742609"/>
            <a:ext cx="9769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Cultural Sustainability Challenge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7C6C5C0-2F62-9AAE-5BAB-4DF2C73606C9}"/>
              </a:ext>
            </a:extLst>
          </p:cNvPr>
          <p:cNvSpPr/>
          <p:nvPr/>
        </p:nvSpPr>
        <p:spPr>
          <a:xfrm>
            <a:off x="793790" y="2077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Loss of Heritage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E19AC89-5FFB-BDE7-7A6B-C6F5E479E138}"/>
              </a:ext>
            </a:extLst>
          </p:cNvPr>
          <p:cNvSpPr/>
          <p:nvPr/>
        </p:nvSpPr>
        <p:spPr>
          <a:xfrm>
            <a:off x="793790" y="26728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Globalization and economic pressures threaten cultural heritage.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B1703EE-567C-F247-CF13-3E7B14515072}"/>
              </a:ext>
            </a:extLst>
          </p:cNvPr>
          <p:cNvSpPr/>
          <p:nvPr/>
        </p:nvSpPr>
        <p:spPr>
          <a:xfrm>
            <a:off x="713125" y="3883138"/>
            <a:ext cx="3041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Limited Market Access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004B8C4-AD26-6B04-DC57-5AE9F77C251E}"/>
              </a:ext>
            </a:extLst>
          </p:cNvPr>
          <p:cNvSpPr/>
          <p:nvPr/>
        </p:nvSpPr>
        <p:spPr>
          <a:xfrm>
            <a:off x="713125" y="443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craftspeople lack access to wider markets.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9E5B033-D2DB-EC7D-01BD-781053C93E32}"/>
              </a:ext>
            </a:extLst>
          </p:cNvPr>
          <p:cNvSpPr/>
          <p:nvPr/>
        </p:nvSpPr>
        <p:spPr>
          <a:xfrm>
            <a:off x="7599342" y="2077232"/>
            <a:ext cx="3122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Exclusion of Knowledge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EA7FB41-3941-C38C-D0C8-886730C6E9FB}"/>
              </a:ext>
            </a:extLst>
          </p:cNvPr>
          <p:cNvSpPr/>
          <p:nvPr/>
        </p:nvSpPr>
        <p:spPr>
          <a:xfrm>
            <a:off x="7599342" y="2606795"/>
            <a:ext cx="4592658" cy="789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Indigenous knowledge is often excluded from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business.</a:t>
            </a:r>
            <a:endParaRPr lang="en-US" sz="17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F27BFA0-1B26-9FEE-D718-9546C390A7FD}"/>
              </a:ext>
            </a:extLst>
          </p:cNvPr>
          <p:cNvSpPr/>
          <p:nvPr/>
        </p:nvSpPr>
        <p:spPr>
          <a:xfrm>
            <a:off x="7599342" y="388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Need for Models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D012282-77CF-58EB-2644-AB0C1131470E}"/>
              </a:ext>
            </a:extLst>
          </p:cNvPr>
          <p:cNvSpPr/>
          <p:nvPr/>
        </p:nvSpPr>
        <p:spPr>
          <a:xfrm>
            <a:off x="7599342" y="4438701"/>
            <a:ext cx="4167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economic models are needed to protect cultural assets.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4885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A9F1113-9D4D-31D7-FBD5-E31F9D705290}"/>
              </a:ext>
            </a:extLst>
          </p:cNvPr>
          <p:cNvSpPr/>
          <p:nvPr/>
        </p:nvSpPr>
        <p:spPr>
          <a:xfrm>
            <a:off x="5333133" y="724156"/>
            <a:ext cx="67783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Solution: Timeless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</a:rPr>
              <a:t>Trade</a:t>
            </a:r>
            <a:endParaRPr lang="en-US" sz="44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9EE88D0A-4BED-63CB-AC69-DF2099E5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24" y="2862024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DD46239-ADA7-2236-A133-C1F757F99911}"/>
              </a:ext>
            </a:extLst>
          </p:cNvPr>
          <p:cNvSpPr/>
          <p:nvPr/>
        </p:nvSpPr>
        <p:spPr>
          <a:xfrm>
            <a:off x="5529024" y="378309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Global Reach</a:t>
            </a:r>
            <a:endParaRPr lang="en-US" sz="2200" dirty="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D36E8CC-CCD1-6D51-E9BA-8F11928B7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952" y="2792271"/>
            <a:ext cx="566976" cy="56697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73C67B67-A55B-55E9-8042-F0AAC550818C}"/>
              </a:ext>
            </a:extLst>
          </p:cNvPr>
          <p:cNvSpPr/>
          <p:nvPr/>
        </p:nvSpPr>
        <p:spPr>
          <a:xfrm>
            <a:off x="7948952" y="3676769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Ethical Focus</a:t>
            </a:r>
            <a:endParaRPr lang="en-US" sz="2200" dirty="0"/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EE480A0D-10F3-E5CC-190E-7A79A3BD4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540" y="2862024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E472DFC4-D56B-2A4B-C22F-984149FC62F0}"/>
              </a:ext>
            </a:extLst>
          </p:cNvPr>
          <p:cNvSpPr/>
          <p:nvPr/>
        </p:nvSpPr>
        <p:spPr>
          <a:xfrm>
            <a:off x="10058400" y="360592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Sustainable Model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6E6C4BEB-AEE6-5A5F-5E34-AEB57C907C59}"/>
              </a:ext>
            </a:extLst>
          </p:cNvPr>
          <p:cNvSpPr/>
          <p:nvPr/>
        </p:nvSpPr>
        <p:spPr>
          <a:xfrm>
            <a:off x="5529024" y="4893213"/>
            <a:ext cx="63908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website connects artisans with global markets. It promotes ethical and sustainable practices. Key features include e-commerce, storytelling, and resources.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6DDD7C-2D0B-A350-CCD0-062405BF6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" y="806244"/>
            <a:ext cx="4609715" cy="51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3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F72E560-F8B3-37B4-6803-BFFA4D0D4C0D}"/>
              </a:ext>
            </a:extLst>
          </p:cNvPr>
          <p:cNvSpPr/>
          <p:nvPr/>
        </p:nvSpPr>
        <p:spPr>
          <a:xfrm>
            <a:off x="5779447" y="279558"/>
            <a:ext cx="624926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Empowering Artisans Through E-commerce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4DD7528-6784-E45A-9A7B-B9D8DC32DC36}"/>
              </a:ext>
            </a:extLst>
          </p:cNvPr>
          <p:cNvSpPr/>
          <p:nvPr/>
        </p:nvSpPr>
        <p:spPr>
          <a:xfrm>
            <a:off x="5694377" y="25754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80D7E10B-D05F-7AFC-CA59-FCFFF83A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447" y="2617964"/>
            <a:ext cx="340162" cy="425291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49CBDCE-2393-FF04-346E-B7986976A324}"/>
              </a:ext>
            </a:extLst>
          </p:cNvPr>
          <p:cNvSpPr/>
          <p:nvPr/>
        </p:nvSpPr>
        <p:spPr>
          <a:xfrm>
            <a:off x="6411516" y="2608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Tailored Platform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D49C347-65A8-5ABD-166F-0BF286B9C9CC}"/>
              </a:ext>
            </a:extLst>
          </p:cNvPr>
          <p:cNvSpPr/>
          <p:nvPr/>
        </p:nvSpPr>
        <p:spPr>
          <a:xfrm>
            <a:off x="6432853" y="306099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E-commerce platform designed for handcrafted goods.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44EF7711-7C38-750D-68F4-6090403AD48F}"/>
              </a:ext>
            </a:extLst>
          </p:cNvPr>
          <p:cNvSpPr/>
          <p:nvPr/>
        </p:nvSpPr>
        <p:spPr>
          <a:xfrm>
            <a:off x="9298466" y="26403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8AC54329-2149-8EF2-D268-7634ACE3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536" y="2699164"/>
            <a:ext cx="340162" cy="42529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76DC78D9-D87A-1D30-0722-07E4B29B915B}"/>
              </a:ext>
            </a:extLst>
          </p:cNvPr>
          <p:cNvSpPr/>
          <p:nvPr/>
        </p:nvSpPr>
        <p:spPr>
          <a:xfrm>
            <a:off x="9893838" y="2672579"/>
            <a:ext cx="2134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Global Support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8C726D5-14BA-8EBE-2854-A7D309024C13}"/>
              </a:ext>
            </a:extLst>
          </p:cNvPr>
          <p:cNvSpPr/>
          <p:nvPr/>
        </p:nvSpPr>
        <p:spPr>
          <a:xfrm>
            <a:off x="9893838" y="3150683"/>
            <a:ext cx="20477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Multilingual support and shipping integration.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AEC04FF4-544C-B8DE-BF84-387B5ECCB791}"/>
              </a:ext>
            </a:extLst>
          </p:cNvPr>
          <p:cNvSpPr/>
          <p:nvPr/>
        </p:nvSpPr>
        <p:spPr>
          <a:xfrm>
            <a:off x="5694377" y="49848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464A4C71-66B7-91FB-76D0-0BC41CF78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47" y="5027397"/>
            <a:ext cx="340162" cy="425291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A87AF513-A310-6459-6D23-ACAFBED0DE0F}"/>
              </a:ext>
            </a:extLst>
          </p:cNvPr>
          <p:cNvSpPr/>
          <p:nvPr/>
        </p:nvSpPr>
        <p:spPr>
          <a:xfrm>
            <a:off x="6463231" y="4947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Fair Pricing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5FC3C043-2885-5866-B85F-460B2890235C}"/>
              </a:ext>
            </a:extLst>
          </p:cNvPr>
          <p:cNvSpPr/>
          <p:nvPr/>
        </p:nvSpPr>
        <p:spPr>
          <a:xfrm>
            <a:off x="6463231" y="5330633"/>
            <a:ext cx="5345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payment options for artisans ensure fair pricing.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FC8FE9-E0AC-01C0-BDB6-8118145CF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9437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012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76542A4-28E6-06F0-58ED-94D4442187A8}"/>
              </a:ext>
            </a:extLst>
          </p:cNvPr>
          <p:cNvSpPr/>
          <p:nvPr/>
        </p:nvSpPr>
        <p:spPr>
          <a:xfrm>
            <a:off x="793791" y="421957"/>
            <a:ext cx="46926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E-Learning  Hub USP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3A56CB5-C4EB-47D2-04E9-89DDDC6B15B9}"/>
              </a:ext>
            </a:extLst>
          </p:cNvPr>
          <p:cNvSpPr/>
          <p:nvPr/>
        </p:nvSpPr>
        <p:spPr>
          <a:xfrm>
            <a:off x="793790" y="226147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DEBE3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2D2EE16-AEF8-5104-6C19-AF3D6124A4F5}"/>
              </a:ext>
            </a:extLst>
          </p:cNvPr>
          <p:cNvSpPr/>
          <p:nvPr/>
        </p:nvSpPr>
        <p:spPr>
          <a:xfrm>
            <a:off x="1303972" y="2261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Artisan Profiles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CD83105-89B8-B3EF-34B7-6CFE28A3AE36}"/>
              </a:ext>
            </a:extLst>
          </p:cNvPr>
          <p:cNvSpPr/>
          <p:nvPr/>
        </p:nvSpPr>
        <p:spPr>
          <a:xfrm>
            <a:off x="1303970" y="2723929"/>
            <a:ext cx="6991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instrument history, techniques, and stories with better connection.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A0C349C8-6661-0F58-4FD6-BF21073BCD9F}"/>
              </a:ext>
            </a:extLst>
          </p:cNvPr>
          <p:cNvSpPr/>
          <p:nvPr/>
        </p:nvSpPr>
        <p:spPr>
          <a:xfrm>
            <a:off x="1218961" y="377261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DEBE3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BD04E4D-A814-0AD1-5764-F3CCCE152DD0}"/>
              </a:ext>
            </a:extLst>
          </p:cNvPr>
          <p:cNvSpPr/>
          <p:nvPr/>
        </p:nvSpPr>
        <p:spPr>
          <a:xfrm>
            <a:off x="1606493" y="3844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 Storytelling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C54A19B-908E-7FC6-3659-74FADE33DCDF}"/>
              </a:ext>
            </a:extLst>
          </p:cNvPr>
          <p:cNvSpPr/>
          <p:nvPr/>
        </p:nvSpPr>
        <p:spPr>
          <a:xfrm>
            <a:off x="1644253" y="4269898"/>
            <a:ext cx="75658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product photography and videography method to show case their tradition 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DC600981-7647-4DF6-FD50-05FA3BDCEA0E}"/>
              </a:ext>
            </a:extLst>
          </p:cNvPr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DEBE3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194A5D5-7901-8772-56D1-3B7E305E62BA}"/>
              </a:ext>
            </a:extLst>
          </p:cNvPr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Cultural Significance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6E2A72B2-1707-CB3C-AB95-BA0D114F806E}"/>
              </a:ext>
            </a:extLst>
          </p:cNvPr>
          <p:cNvSpPr/>
          <p:nvPr/>
        </p:nvSpPr>
        <p:spPr>
          <a:xfrm>
            <a:off x="1984415" y="5887998"/>
            <a:ext cx="3687041" cy="66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 significance of products.</a:t>
            </a:r>
            <a:b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eg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baul,sitar,harmonium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b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3056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14869CA-7E7C-D58A-15D4-671A303F3240}"/>
              </a:ext>
            </a:extLst>
          </p:cNvPr>
          <p:cNvSpPr/>
          <p:nvPr/>
        </p:nvSpPr>
        <p:spPr>
          <a:xfrm>
            <a:off x="747772" y="513099"/>
            <a:ext cx="7393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Sustainable Business Model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A045D01-2BEE-2359-C22E-73A06440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364" y="2774095"/>
            <a:ext cx="7825621" cy="782562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506194E0-09E8-8249-3330-DBEDBB4281B1}"/>
              </a:ext>
            </a:extLst>
          </p:cNvPr>
          <p:cNvSpPr/>
          <p:nvPr/>
        </p:nvSpPr>
        <p:spPr>
          <a:xfrm>
            <a:off x="2619681" y="537579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BF17A834-FC77-6A07-2FD8-32FAC102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63" y="2799128"/>
            <a:ext cx="7825621" cy="7825621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E57A3426-2D90-AE0A-9EBE-EBA5CBCD868C}"/>
              </a:ext>
            </a:extLst>
          </p:cNvPr>
          <p:cNvSpPr/>
          <p:nvPr/>
        </p:nvSpPr>
        <p:spPr>
          <a:xfrm>
            <a:off x="4253150" y="378761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5A0C0B95-1C95-EAAD-0B07-6868FDD19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76" y="2798127"/>
            <a:ext cx="7805194" cy="7805194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5B154ACB-2B45-D6C0-30E4-DEEFCD4D4818}"/>
              </a:ext>
            </a:extLst>
          </p:cNvPr>
          <p:cNvSpPr/>
          <p:nvPr/>
        </p:nvSpPr>
        <p:spPr>
          <a:xfrm>
            <a:off x="6292163" y="3786425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C8F44D79-D821-85F6-AC59-301CA51B4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690" y="2844105"/>
            <a:ext cx="7900834" cy="7639031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D4308A3F-FFE8-6CCC-D93C-8072CB0F1EA9}"/>
              </a:ext>
            </a:extLst>
          </p:cNvPr>
          <p:cNvSpPr/>
          <p:nvPr/>
        </p:nvSpPr>
        <p:spPr>
          <a:xfrm>
            <a:off x="7949862" y="5375790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1A7DC59-0594-B109-6498-8527BBFDEFD3}"/>
              </a:ext>
            </a:extLst>
          </p:cNvPr>
          <p:cNvSpPr/>
          <p:nvPr/>
        </p:nvSpPr>
        <p:spPr>
          <a:xfrm>
            <a:off x="0" y="3692268"/>
            <a:ext cx="22404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Commission-Based Revenue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EF8E3C36-8890-9884-945F-A77875BADE75}"/>
              </a:ext>
            </a:extLst>
          </p:cNvPr>
          <p:cNvSpPr/>
          <p:nvPr/>
        </p:nvSpPr>
        <p:spPr>
          <a:xfrm>
            <a:off x="212502" y="4532796"/>
            <a:ext cx="15141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10-15% per sale</a:t>
            </a:r>
            <a:endParaRPr lang="en-US" sz="17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D4E09B67-6D2B-C55C-F006-3C57F3B5B88A}"/>
              </a:ext>
            </a:extLst>
          </p:cNvPr>
          <p:cNvSpPr/>
          <p:nvPr/>
        </p:nvSpPr>
        <p:spPr>
          <a:xfrm>
            <a:off x="2129600" y="2123553"/>
            <a:ext cx="2395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Premium Services</a:t>
            </a:r>
            <a:endParaRPr lang="en-US" sz="22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4D570742-A6D6-9226-2A18-188C9D784DED}"/>
              </a:ext>
            </a:extLst>
          </p:cNvPr>
          <p:cNvSpPr/>
          <p:nvPr/>
        </p:nvSpPr>
        <p:spPr>
          <a:xfrm>
            <a:off x="2096199" y="2460775"/>
            <a:ext cx="23954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support</a:t>
            </a:r>
            <a:endParaRPr lang="en-US" sz="175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26F67569-0A7C-0377-38DD-33439E0FA5A7}"/>
              </a:ext>
            </a:extLst>
          </p:cNvPr>
          <p:cNvSpPr/>
          <p:nvPr/>
        </p:nvSpPr>
        <p:spPr>
          <a:xfrm>
            <a:off x="6257005" y="2176455"/>
            <a:ext cx="2911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Grants and Donations</a:t>
            </a:r>
            <a:endParaRPr lang="en-US" sz="22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B35190D9-D9C7-CD89-5F44-D51A153E06AC}"/>
              </a:ext>
            </a:extLst>
          </p:cNvPr>
          <p:cNvSpPr/>
          <p:nvPr/>
        </p:nvSpPr>
        <p:spPr>
          <a:xfrm>
            <a:off x="6200294" y="2470989"/>
            <a:ext cx="29119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organizations</a:t>
            </a:r>
            <a:endParaRPr lang="en-US" sz="175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23FC49D9-A3D7-70C9-390F-F33DEBA0D415}"/>
              </a:ext>
            </a:extLst>
          </p:cNvPr>
          <p:cNvSpPr/>
          <p:nvPr/>
        </p:nvSpPr>
        <p:spPr>
          <a:xfrm>
            <a:off x="9380985" y="4757719"/>
            <a:ext cx="2210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Impact Investing</a:t>
            </a:r>
            <a:endParaRPr lang="en-US" sz="22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EF8B6FE7-05A0-74AA-52A0-17F8F925C559}"/>
              </a:ext>
            </a:extLst>
          </p:cNvPr>
          <p:cNvSpPr/>
          <p:nvPr/>
        </p:nvSpPr>
        <p:spPr>
          <a:xfrm>
            <a:off x="9359464" y="5220335"/>
            <a:ext cx="2210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growth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6218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69FCC171-1C91-77C4-4D8B-ACA6C41E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AC59645-118F-6C85-D41B-2894574F068D}"/>
              </a:ext>
            </a:extLst>
          </p:cNvPr>
          <p:cNvSpPr/>
          <p:nvPr/>
        </p:nvSpPr>
        <p:spPr>
          <a:xfrm>
            <a:off x="6096000" y="4630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Impact &amp; Scalability</a:t>
            </a:r>
            <a:endParaRPr lang="en-US" sz="44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5087E88A-45A7-1842-8271-C181B06F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526262"/>
            <a:ext cx="1134070" cy="1360884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A5DD548-30B8-B3C0-7D10-A90AE717CE36}"/>
              </a:ext>
            </a:extLst>
          </p:cNvPr>
          <p:cNvSpPr/>
          <p:nvPr/>
        </p:nvSpPr>
        <p:spPr>
          <a:xfrm>
            <a:off x="7754422" y="1982856"/>
            <a:ext cx="3408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Increased Artisan Income</a:t>
            </a:r>
            <a:endParaRPr lang="en-US" sz="2200" dirty="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B929B0BD-E7D3-23BD-05CF-39AA4F0A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906221"/>
            <a:ext cx="1134070" cy="1360884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253F79EC-1903-4E3B-F670-1315C6F5B6BF}"/>
              </a:ext>
            </a:extLst>
          </p:cNvPr>
          <p:cNvSpPr/>
          <p:nvPr/>
        </p:nvSpPr>
        <p:spPr>
          <a:xfrm>
            <a:off x="7754422" y="3328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Cultural Preservation</a:t>
            </a:r>
            <a:endParaRPr lang="en-US" sz="2200" dirty="0"/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5675590F-8389-4699-72A0-8B767D2EA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273283"/>
            <a:ext cx="1134070" cy="1360884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C90B2245-8AB3-F993-3341-5297B0418C2C}"/>
              </a:ext>
            </a:extLst>
          </p:cNvPr>
          <p:cNvSpPr/>
          <p:nvPr/>
        </p:nvSpPr>
        <p:spPr>
          <a:xfrm>
            <a:off x="7754422" y="4573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C6F4E7F3-8FE6-7E75-5499-A54511AF772B}"/>
              </a:ext>
            </a:extLst>
          </p:cNvPr>
          <p:cNvSpPr/>
          <p:nvPr/>
        </p:nvSpPr>
        <p:spPr>
          <a:xfrm>
            <a:off x="6096000" y="5634167"/>
            <a:ext cx="5932714" cy="105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measured by income, preservation, and reach. Scalability through tech and partnerships. Long-term vision: a global ecosystem.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0325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8FCA6DA-F4D9-179D-7716-33F0B89D08FA}"/>
              </a:ext>
            </a:extLst>
          </p:cNvPr>
          <p:cNvSpPr/>
          <p:nvPr/>
        </p:nvSpPr>
        <p:spPr>
          <a:xfrm>
            <a:off x="6397343" y="272168"/>
            <a:ext cx="5013748" cy="1344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Call to Action: Join Timeless Trade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D2374EF-00F8-60C4-E29C-2A4D86B02AC7}"/>
              </a:ext>
            </a:extLst>
          </p:cNvPr>
          <p:cNvSpPr/>
          <p:nvPr/>
        </p:nvSpPr>
        <p:spPr>
          <a:xfrm>
            <a:off x="6529770" y="2235041"/>
            <a:ext cx="263929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13492ED-3148-231E-A8F2-9BB12E1CF9BE}"/>
              </a:ext>
            </a:extLst>
          </p:cNvPr>
          <p:cNvSpPr/>
          <p:nvPr/>
        </p:nvSpPr>
        <p:spPr>
          <a:xfrm>
            <a:off x="6625413" y="2432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Support Artisans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8A94204-40DE-628A-55B1-01B57DD07983}"/>
              </a:ext>
            </a:extLst>
          </p:cNvPr>
          <p:cNvSpPr/>
          <p:nvPr/>
        </p:nvSpPr>
        <p:spPr>
          <a:xfrm>
            <a:off x="6723385" y="2845355"/>
            <a:ext cx="26392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unique cultural products.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CD94B65C-8E26-5656-FD4B-11382E3DFC10}"/>
              </a:ext>
            </a:extLst>
          </p:cNvPr>
          <p:cNvSpPr/>
          <p:nvPr/>
        </p:nvSpPr>
        <p:spPr>
          <a:xfrm>
            <a:off x="9365005" y="2219436"/>
            <a:ext cx="3100081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D52C770-7B7B-6FEA-EEA3-6326855006EA}"/>
              </a:ext>
            </a:extLst>
          </p:cNvPr>
          <p:cNvSpPr/>
          <p:nvPr/>
        </p:nvSpPr>
        <p:spPr>
          <a:xfrm>
            <a:off x="9629851" y="2491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Partner With Us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E01513D-F59A-EF8B-1243-86F3B6CDB955}"/>
              </a:ext>
            </a:extLst>
          </p:cNvPr>
          <p:cNvSpPr/>
          <p:nvPr/>
        </p:nvSpPr>
        <p:spPr>
          <a:xfrm>
            <a:off x="9632176" y="2935492"/>
            <a:ext cx="2565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Amplify our impact.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14416C5-2F2A-2366-E381-3ADEB23A6E15}"/>
              </a:ext>
            </a:extLst>
          </p:cNvPr>
          <p:cNvSpPr/>
          <p:nvPr/>
        </p:nvSpPr>
        <p:spPr>
          <a:xfrm>
            <a:off x="6625413" y="4691750"/>
            <a:ext cx="5143800" cy="807958"/>
          </a:xfrm>
          <a:prstGeom prst="roundRect">
            <a:avLst>
              <a:gd name="adj" fmla="val 4211"/>
            </a:avLst>
          </a:prstGeom>
          <a:solidFill>
            <a:srgbClr val="EDEBE3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DBF5E12B-12D8-36D8-16FF-B871D3FD9E72}"/>
              </a:ext>
            </a:extLst>
          </p:cNvPr>
          <p:cNvSpPr/>
          <p:nvPr/>
        </p:nvSpPr>
        <p:spPr>
          <a:xfrm>
            <a:off x="7010400" y="4918564"/>
            <a:ext cx="2450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Visit Our Website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5A5D66-6560-37AE-0B06-D319B46BA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201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">
            <a:extLst>
              <a:ext uri="{FF2B5EF4-FFF2-40B4-BE49-F238E27FC236}">
                <a16:creationId xmlns:a16="http://schemas.microsoft.com/office/drawing/2014/main" id="{5F96F6BC-24C9-8FFC-AB7E-20A933C5DFEA}"/>
              </a:ext>
            </a:extLst>
          </p:cNvPr>
          <p:cNvSpPr/>
          <p:nvPr/>
        </p:nvSpPr>
        <p:spPr>
          <a:xfrm>
            <a:off x="2113935" y="976048"/>
            <a:ext cx="4807975" cy="45719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B12A9-9956-316F-F0DF-CEFDF8623482}"/>
              </a:ext>
            </a:extLst>
          </p:cNvPr>
          <p:cNvSpPr txBox="1"/>
          <p:nvPr/>
        </p:nvSpPr>
        <p:spPr>
          <a:xfrm>
            <a:off x="2531777" y="196645"/>
            <a:ext cx="56830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Team Members</a:t>
            </a: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9AABD-DF9A-972E-9756-1795D8C958E0}"/>
              </a:ext>
            </a:extLst>
          </p:cNvPr>
          <p:cNvSpPr txBox="1"/>
          <p:nvPr/>
        </p:nvSpPr>
        <p:spPr>
          <a:xfrm>
            <a:off x="1489558" y="2213226"/>
            <a:ext cx="628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1)  DIWAKAR PRADHAN</a:t>
            </a:r>
            <a:endParaRPr lang="en-IN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A4FBED-7D6C-B304-134B-A434169BE481}"/>
              </a:ext>
            </a:extLst>
          </p:cNvPr>
          <p:cNvSpPr txBox="1"/>
          <p:nvPr/>
        </p:nvSpPr>
        <p:spPr>
          <a:xfrm>
            <a:off x="1489558" y="2808186"/>
            <a:ext cx="506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2)  ARGHADEEP PAKHIRA</a:t>
            </a:r>
            <a:endParaRPr lang="en-IN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5F1828-8B2D-8985-CAC0-45D32B5C2FEC}"/>
              </a:ext>
            </a:extLst>
          </p:cNvPr>
          <p:cNvSpPr txBox="1"/>
          <p:nvPr/>
        </p:nvSpPr>
        <p:spPr>
          <a:xfrm>
            <a:off x="1489558" y="3403146"/>
            <a:ext cx="4847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3) SHUBHAM BHUNIA</a:t>
            </a:r>
            <a:endParaRPr lang="en-IN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A37F9-41B1-6DD5-2EC7-A9BD8026282B}"/>
              </a:ext>
            </a:extLst>
          </p:cNvPr>
          <p:cNvSpPr txBox="1"/>
          <p:nvPr/>
        </p:nvSpPr>
        <p:spPr>
          <a:xfrm>
            <a:off x="1489558" y="4129332"/>
            <a:ext cx="388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4) ANKITA CHANDA</a:t>
            </a:r>
            <a:endParaRPr lang="en-IN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D881F-4E80-2FEF-42E1-B683812B61C6}"/>
              </a:ext>
            </a:extLst>
          </p:cNvPr>
          <p:cNvSpPr txBox="1"/>
          <p:nvPr/>
        </p:nvSpPr>
        <p:spPr>
          <a:xfrm>
            <a:off x="1489558" y="4796032"/>
            <a:ext cx="358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5) ANIRBAN PATRA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49321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336</Words>
  <Application>Microsoft Office PowerPoint</Application>
  <PresentationFormat>Widescreen</PresentationFormat>
  <Paragraphs>67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DM Sans Medium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BHUNIA</dc:creator>
  <cp:lastModifiedBy>SHUBHAM BHUNIA</cp:lastModifiedBy>
  <cp:revision>4</cp:revision>
  <dcterms:created xsi:type="dcterms:W3CDTF">2025-04-16T14:07:09Z</dcterms:created>
  <dcterms:modified xsi:type="dcterms:W3CDTF">2025-04-20T17:35:30Z</dcterms:modified>
</cp:coreProperties>
</file>